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FC1"/>
    <a:srgbClr val="DBFFD9"/>
    <a:srgbClr val="D4FFBD"/>
    <a:srgbClr val="FFD50E"/>
    <a:srgbClr val="FFE920"/>
    <a:srgbClr val="FFEA6E"/>
    <a:srgbClr val="FFB926"/>
    <a:srgbClr val="FF85A7"/>
    <a:srgbClr val="BBEBB1"/>
    <a:srgbClr val="E87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>
        <p:scale>
          <a:sx n="108" d="100"/>
          <a:sy n="108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D32DB-4737-8A45-8029-3C5A78443F68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AFA51-ECB1-344F-ABC0-C40CCE6E5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0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FA51-ECB1-344F-ABC0-C40CCE6E5F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1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FA51-ECB1-344F-ABC0-C40CCE6E5F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3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AFA51-ECB1-344F-ABC0-C40CCE6E5F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6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hyperlink" Target="http://clipart-library.com/clipart/728256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hyperlink" Target="https://www.lds.org/friend/2016/09/blair-chooses-the-right?lang=e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hyperlink" Target="http://susanfitchdesign.blogspot.com/2014/06/a-few-random-drawing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bliqueTopLeft"/>
              <a:lightRig rig="soft" dir="t">
                <a:rot lat="0" lon="0" rev="15600000"/>
              </a:lightRig>
            </a:scene3d>
            <a:sp3d extrusionH="57150" prstMaterial="softEdge">
              <a:bevelT w="25400" h="38100" prst="relaxedInset"/>
            </a:sp3d>
          </a:bodyPr>
          <a:lstStyle/>
          <a:p>
            <a:r>
              <a:rPr lang="en-US" sz="7200" b="1" cap="none" spc="0" dirty="0" smtClean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Keeping the Sabbath Day Holy</a:t>
            </a:r>
            <a:br>
              <a:rPr lang="en-US" sz="7200" b="1" cap="none" spc="0" dirty="0" smtClean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</a:br>
            <a:r>
              <a:rPr lang="en-US" sz="7200" b="1" cap="none" spc="0" dirty="0" smtClean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is a</a:t>
            </a:r>
            <a:r>
              <a:rPr lang="en-US" sz="7200" b="1" cap="none" spc="0" dirty="0" smtClean="0">
                <a:ln w="3810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 </a:t>
            </a:r>
            <a:r>
              <a:rPr lang="en-US" sz="7200" cap="none" spc="0" dirty="0" smtClean="0">
                <a:ln w="38100">
                  <a:solidFill>
                    <a:schemeClr val="tx1"/>
                  </a:solidFill>
                </a:ln>
                <a:solidFill>
                  <a:srgbClr val="DF748D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Commandment</a:t>
            </a:r>
            <a:endParaRPr lang="en-US" sz="7200" cap="none" spc="0" dirty="0">
              <a:ln w="38100">
                <a:solidFill>
                  <a:schemeClr val="tx1"/>
                </a:solidFill>
              </a:ln>
              <a:solidFill>
                <a:srgbClr val="DF748D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charset="0"/>
              <a:ea typeface="Cooper Black" charset="0"/>
              <a:cs typeface="Coope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72" y="142504"/>
            <a:ext cx="9731829" cy="2588821"/>
          </a:xfrm>
          <a:solidFill>
            <a:srgbClr val="FFD50E"/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100" cap="none" dirty="0">
                <a:latin typeface="Cooper Black" charset="0"/>
                <a:ea typeface="Cooper Black" charset="0"/>
                <a:cs typeface="Cooper Black" charset="0"/>
              </a:rPr>
              <a:t/>
            </a:r>
            <a:br>
              <a:rPr lang="en-US" sz="3100" cap="none" dirty="0">
                <a:latin typeface="Cooper Black" charset="0"/>
                <a:ea typeface="Cooper Black" charset="0"/>
                <a:cs typeface="Cooper Black" charset="0"/>
              </a:rPr>
            </a:br>
            <a:r>
              <a:rPr lang="en-US" sz="5300" cap="none" dirty="0" smtClean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Remember the Sabbath Day </a:t>
            </a:r>
            <a:br>
              <a:rPr lang="en-US" sz="5300" cap="none" dirty="0" smtClean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</a:br>
            <a:r>
              <a:rPr lang="en-US" sz="5300" cap="none" dirty="0" smtClean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to keep it holy.</a:t>
            </a:r>
            <a:r>
              <a:rPr lang="en-US" cap="none" dirty="0" smtClean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/>
            </a:r>
            <a:br>
              <a:rPr lang="en-US" cap="none" dirty="0" smtClean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</a:br>
            <a:r>
              <a:rPr lang="en-US" cap="none" dirty="0" smtClean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 </a:t>
            </a:r>
            <a:r>
              <a:rPr lang="en-US" sz="2400" cap="none" dirty="0" smtClean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Exodus 20:8</a:t>
            </a:r>
            <a:r>
              <a:rPr lang="en-US" sz="2400" cap="none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/>
            </a:r>
            <a:br>
              <a:rPr lang="en-US" sz="2400" cap="none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</a:br>
            <a:r>
              <a:rPr lang="de-DE" cap="none" dirty="0" smtClean="0">
                <a:ln w="28575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 </a:t>
            </a:r>
            <a:endParaRPr lang="en-US" cap="none" dirty="0">
              <a:ln w="28575"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799" y="3016333"/>
            <a:ext cx="9731829" cy="3633849"/>
          </a:xfrm>
          <a:solidFill>
            <a:schemeClr val="bg1"/>
          </a:solidFill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800" dirty="0" smtClean="0">
              <a:ln w="19050">
                <a:solidFill>
                  <a:schemeClr val="tx1"/>
                </a:solidFill>
              </a:ln>
              <a:solidFill>
                <a:srgbClr val="BBEBB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charset="0"/>
              <a:ea typeface="Cooper Black" charset="0"/>
              <a:cs typeface="Cooper Black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ln w="38100">
                  <a:solidFill>
                    <a:schemeClr val="tx1"/>
                  </a:solidFill>
                </a:ln>
                <a:solidFill>
                  <a:srgbClr val="BBEBB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Keeping </a:t>
            </a:r>
            <a:r>
              <a:rPr lang="en-US" sz="7200" dirty="0">
                <a:ln w="38100">
                  <a:solidFill>
                    <a:schemeClr val="tx1"/>
                  </a:solidFill>
                </a:ln>
                <a:solidFill>
                  <a:srgbClr val="BBEBB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the </a:t>
            </a:r>
            <a:endParaRPr lang="en-US" sz="7200" dirty="0" smtClean="0">
              <a:ln w="38100">
                <a:solidFill>
                  <a:schemeClr val="tx1"/>
                </a:solidFill>
              </a:ln>
              <a:solidFill>
                <a:srgbClr val="BBEBB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oper Black" charset="0"/>
              <a:ea typeface="Cooper Black" charset="0"/>
              <a:cs typeface="Cooper Black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ln w="38100">
                  <a:solidFill>
                    <a:schemeClr val="tx1"/>
                  </a:solidFill>
                </a:ln>
                <a:solidFill>
                  <a:srgbClr val="BBEBB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Sabbath Day </a:t>
            </a:r>
            <a:r>
              <a:rPr lang="en-US" sz="7200" dirty="0">
                <a:ln w="38100">
                  <a:solidFill>
                    <a:schemeClr val="tx1"/>
                  </a:solidFill>
                </a:ln>
                <a:solidFill>
                  <a:srgbClr val="BBEBB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holy is a </a:t>
            </a:r>
            <a:r>
              <a:rPr lang="en-US" sz="7200" dirty="0" smtClean="0">
                <a:ln w="38100">
                  <a:solidFill>
                    <a:schemeClr val="tx1"/>
                  </a:solidFill>
                </a:ln>
                <a:solidFill>
                  <a:srgbClr val="FF85A7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charset="0"/>
                <a:ea typeface="Cooper Black" charset="0"/>
                <a:cs typeface="Cooper Black" charset="0"/>
              </a:rPr>
              <a:t>Commandment.</a:t>
            </a:r>
          </a:p>
        </p:txBody>
      </p:sp>
    </p:spTree>
    <p:extLst>
      <p:ext uri="{BB962C8B-B14F-4D97-AF65-F5344CB8AC3E}">
        <p14:creationId xmlns:p14="http://schemas.microsoft.com/office/powerpoint/2010/main" val="3319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195" y="251755"/>
            <a:ext cx="10178322" cy="2396441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sz="48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charset="0"/>
                <a:ea typeface="Cooper Black" charset="0"/>
                <a:cs typeface="Cooper Black" charset="0"/>
              </a:rPr>
              <a:t>What day of the week is missing on the Creation </a:t>
            </a:r>
            <a:br>
              <a:rPr lang="en-US" sz="48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charset="0"/>
                <a:ea typeface="Cooper Black" charset="0"/>
                <a:cs typeface="Cooper Black" charset="0"/>
              </a:rPr>
            </a:br>
            <a:r>
              <a:rPr lang="en-US" sz="48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oper Black" charset="0"/>
                <a:ea typeface="Cooper Black" charset="0"/>
                <a:cs typeface="Cooper Black" charset="0"/>
              </a:rPr>
              <a:t>Game chart? </a:t>
            </a:r>
            <a:endParaRPr lang="en-US" sz="48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oper Black" charset="0"/>
              <a:ea typeface="Cooper Black" charset="0"/>
              <a:cs typeface="Cooper Black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95" y="2989031"/>
            <a:ext cx="4632654" cy="35941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86" y="3147379"/>
            <a:ext cx="4204138" cy="3229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5FF6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58634"/>
            <a:ext cx="10178322" cy="1492132"/>
          </a:xfrm>
          <a:solidFill>
            <a:srgbClr val="ABD19D"/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n-US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DF748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The </a:t>
            </a:r>
            <a:r>
              <a:rPr lang="en-US" sz="12200" b="1" cap="none" spc="0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DF748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7th</a:t>
            </a:r>
            <a:endParaRPr lang="en-US" sz="12200" b="1" cap="none" spc="0" dirty="0">
              <a:ln w="38100">
                <a:solidFill>
                  <a:schemeClr val="bg1"/>
                </a:solidFill>
                <a:prstDash val="solid"/>
              </a:ln>
              <a:solidFill>
                <a:srgbClr val="DF748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485623"/>
            <a:ext cx="10178322" cy="3904667"/>
          </a:xfrm>
          <a:solidFill>
            <a:srgbClr val="FFC000"/>
          </a:solidFill>
          <a:ln>
            <a:solidFill>
              <a:schemeClr val="tx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dirty="0" smtClean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What happened on the </a:t>
            </a:r>
            <a:r>
              <a:rPr lang="en-US" sz="5800" b="1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DF748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7th</a:t>
            </a:r>
            <a:r>
              <a:rPr lang="en-US" sz="5800" b="1" dirty="0" smtClean="0">
                <a:ln>
                  <a:solidFill>
                    <a:schemeClr val="bg1"/>
                  </a:solidFill>
                </a:ln>
                <a:solidFill>
                  <a:srgbClr val="642B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 </a:t>
            </a:r>
            <a:r>
              <a:rPr lang="en-US" sz="5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day in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 the Creation account</a:t>
            </a:r>
            <a:r>
              <a:rPr lang="en-US" sz="6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? </a:t>
            </a:r>
            <a:r>
              <a:rPr lang="en-US" sz="60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 </a:t>
            </a:r>
            <a:endParaRPr lang="en-US" sz="6000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charset="0"/>
              <a:ea typeface="Cooper Black" charset="0"/>
              <a:cs typeface="Cooper Black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oper Black" charset="0"/>
              <a:ea typeface="Cooper Black" charset="0"/>
              <a:cs typeface="Cooper Black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DF748D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See Genesis 2:1-3</a:t>
            </a:r>
          </a:p>
        </p:txBody>
      </p:sp>
    </p:spTree>
    <p:extLst>
      <p:ext uri="{BB962C8B-B14F-4D97-AF65-F5344CB8AC3E}">
        <p14:creationId xmlns:p14="http://schemas.microsoft.com/office/powerpoint/2010/main" val="14926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618185"/>
            <a:ext cx="10178322" cy="5383369"/>
          </a:xfrm>
          <a:solidFill>
            <a:srgbClr val="FFC201">
              <a:alpha val="83922"/>
            </a:srgb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/>
            </a:r>
            <a:br>
              <a:rPr lang="en-US" sz="6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</a:br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God </a:t>
            </a:r>
            <a:r>
              <a:rPr lang="en-US" sz="7200" b="1" cap="none" spc="0" dirty="0" smtClean="0">
                <a:ln w="28575">
                  <a:solidFill>
                    <a:srgbClr val="72A34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sanctified</a:t>
            </a:r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 </a:t>
            </a:r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the day and </a:t>
            </a:r>
            <a:r>
              <a:rPr lang="en-US" sz="7200" b="1" cap="none" spc="0" dirty="0" smtClean="0">
                <a:ln w="28575">
                  <a:solidFill>
                    <a:srgbClr val="F8829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rested</a:t>
            </a:r>
            <a:r>
              <a:rPr lang="en-US" sz="7200" b="1" cap="none" spc="0" dirty="0" smtClean="0">
                <a:ln w="28575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 </a:t>
            </a:r>
            <a: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from his labors.</a:t>
            </a:r>
            <a:br>
              <a:rPr lang="en-US" sz="72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</a:br>
            <a:endParaRPr lang="en-US" sz="4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oper Black" charset="0"/>
              <a:ea typeface="Cooper Black" charset="0"/>
              <a:cs typeface="Cooper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560514"/>
            <a:ext cx="10178322" cy="5106190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cap="none" dirty="0" smtClean="0">
                <a:ln>
                  <a:solidFill>
                    <a:schemeClr val="tx1"/>
                  </a:solidFill>
                </a:ln>
                <a:solidFill>
                  <a:srgbClr val="C0647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Since the beginning of the world,</a:t>
            </a:r>
            <a:r>
              <a:rPr lang="en-US" sz="5400" cap="none" dirty="0">
                <a:ln>
                  <a:solidFill>
                    <a:schemeClr val="tx1"/>
                  </a:solidFill>
                </a:ln>
                <a:solidFill>
                  <a:srgbClr val="C0647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 </a:t>
            </a:r>
            <a:r>
              <a:rPr lang="en-US" sz="5400" cap="none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oper Black" charset="0"/>
                <a:ea typeface="Cooper Black" charset="0"/>
                <a:cs typeface="Cooper Black" charset="0"/>
              </a:rPr>
              <a:t>one day a week </a:t>
            </a:r>
            <a:br>
              <a:rPr lang="en-US" sz="5400" cap="none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oper Black" charset="0"/>
                <a:ea typeface="Cooper Black" charset="0"/>
                <a:cs typeface="Cooper Black" charset="0"/>
              </a:rPr>
            </a:br>
            <a:r>
              <a:rPr lang="en-US" sz="5400" cap="none" dirty="0" smtClean="0">
                <a:ln>
                  <a:solidFill>
                    <a:schemeClr val="tx1"/>
                  </a:solidFill>
                </a:ln>
                <a:solidFill>
                  <a:srgbClr val="C0647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has been set apart as a </a:t>
            </a:r>
            <a:r>
              <a:rPr lang="en-US" sz="5400" cap="none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oper Black" charset="0"/>
                <a:ea typeface="Cooper Black" charset="0"/>
                <a:cs typeface="Cooper Black" charset="0"/>
              </a:rPr>
              <a:t>sanctified</a:t>
            </a:r>
            <a:r>
              <a:rPr lang="en-US" sz="5400" cap="none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 </a:t>
            </a:r>
            <a:r>
              <a:rPr lang="en-US" sz="5400" cap="none" dirty="0" smtClean="0">
                <a:ln>
                  <a:solidFill>
                    <a:schemeClr val="tx1"/>
                  </a:solidFill>
                </a:ln>
                <a:solidFill>
                  <a:srgbClr val="C0647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day. </a:t>
            </a:r>
            <a:r>
              <a:rPr lang="en-US" sz="5400" cap="none" dirty="0" smtClean="0">
                <a:ln>
                  <a:solidFill>
                    <a:schemeClr val="tx1"/>
                  </a:solidFill>
                </a:ln>
                <a:solidFill>
                  <a:srgbClr val="F8829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/>
            </a:r>
            <a:br>
              <a:rPr lang="en-US" sz="5400" cap="none" dirty="0" smtClean="0">
                <a:ln>
                  <a:solidFill>
                    <a:schemeClr val="tx1"/>
                  </a:solidFill>
                </a:ln>
                <a:solidFill>
                  <a:srgbClr val="F8829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</a:br>
            <a:r>
              <a:rPr lang="en-US" sz="2800" cap="none" dirty="0" smtClean="0">
                <a:ln>
                  <a:solidFill>
                    <a:schemeClr val="tx1"/>
                  </a:solidFill>
                </a:ln>
                <a:solidFill>
                  <a:srgbClr val="F8829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/>
            </a:r>
            <a:br>
              <a:rPr lang="en-US" sz="2800" cap="none" dirty="0" smtClean="0">
                <a:ln>
                  <a:solidFill>
                    <a:schemeClr val="tx1"/>
                  </a:solidFill>
                </a:ln>
                <a:solidFill>
                  <a:srgbClr val="F8829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</a:br>
            <a:r>
              <a:rPr lang="en-US" sz="5400" cap="none" dirty="0" smtClean="0">
                <a:ln>
                  <a:solidFill>
                    <a:schemeClr val="tx1"/>
                  </a:solidFill>
                </a:ln>
                <a:solidFill>
                  <a:srgbClr val="9FC79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We call this day the </a:t>
            </a:r>
            <a:r>
              <a:rPr lang="en-US" sz="6200" cap="none" dirty="0" smtClean="0">
                <a:ln w="19050">
                  <a:solidFill>
                    <a:schemeClr val="tx1"/>
                  </a:solidFill>
                </a:ln>
                <a:solidFill>
                  <a:srgbClr val="FFCE1B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Sabbath.</a:t>
            </a:r>
            <a:r>
              <a:rPr lang="en-US" sz="5400" cap="none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 </a:t>
            </a:r>
            <a:endParaRPr lang="en-US" sz="5400" cap="none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charset="0"/>
              <a:ea typeface="Cooper Black" charset="0"/>
              <a:cs typeface="Cooper Black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18897"/>
          <a:stretch/>
        </p:blipFill>
        <p:spPr>
          <a:xfrm>
            <a:off x="1251678" y="1616395"/>
            <a:ext cx="1633389" cy="1497214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873544" y="5001839"/>
            <a:ext cx="2834640" cy="1600438"/>
          </a:xfrm>
          <a:prstGeom prst="rect">
            <a:avLst/>
          </a:prstGeom>
          <a:solidFill>
            <a:srgbClr val="FFDB95"/>
          </a:solidFill>
          <a:ln w="28575"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normalizeH="0" baseline="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ooper Black" charset="0"/>
                <a:cs typeface="Cooper Black" charset="0"/>
              </a:rPr>
              <a:t>Sanctified Definition</a:t>
            </a:r>
            <a:r>
              <a:rPr lang="en-US" altLang="en-US" sz="220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ooper Black" charset="0"/>
                <a:cs typeface="Cooper Black" charset="0"/>
              </a:rPr>
              <a:t>:</a:t>
            </a:r>
            <a:r>
              <a:rPr kumimoji="0" lang="en-US" altLang="en-US" sz="2200" i="0" u="none" strike="noStrike" normalizeH="0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ooper Black" charset="0"/>
                <a:cs typeface="Cooper Black" charset="0"/>
              </a:rPr>
              <a:t>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1600" dirty="0" smtClean="0">
                <a:ln w="0"/>
                <a:solidFill>
                  <a:srgbClr val="BB62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ooper Black" charset="0"/>
                <a:cs typeface="Cooper Black" charset="0"/>
              </a:rPr>
              <a:t>S</a:t>
            </a:r>
            <a:r>
              <a:rPr kumimoji="0" lang="en-US" altLang="en-US" sz="1600" i="0" u="none" strike="noStrike" normalizeH="0" baseline="0" dirty="0" smtClean="0">
                <a:ln w="0"/>
                <a:solidFill>
                  <a:srgbClr val="BB62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ooper Black" charset="0"/>
                <a:cs typeface="Cooper Black" charset="0"/>
              </a:rPr>
              <a:t>et </a:t>
            </a:r>
            <a:r>
              <a:rPr kumimoji="0" lang="en-US" altLang="en-US" sz="1600" i="0" u="none" strike="noStrike" normalizeH="0" baseline="0" dirty="0">
                <a:ln w="0"/>
                <a:solidFill>
                  <a:srgbClr val="BB62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ooper Black" charset="0"/>
                <a:cs typeface="Cooper Black" charset="0"/>
              </a:rPr>
              <a:t>apart as or </a:t>
            </a:r>
            <a:r>
              <a:rPr kumimoji="0" lang="en-US" altLang="en-US" sz="1600" i="0" u="none" strike="noStrike" normalizeH="0" baseline="0" dirty="0" smtClean="0">
                <a:ln w="0"/>
                <a:solidFill>
                  <a:srgbClr val="BB62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ooper Black" charset="0"/>
                <a:cs typeface="Cooper Black" charset="0"/>
              </a:rPr>
              <a:t>declared holy.</a:t>
            </a:r>
            <a:endParaRPr kumimoji="0" lang="en-US" altLang="en-US" sz="1600" i="0" u="none" strike="noStrike" normalizeH="0" baseline="0" dirty="0">
              <a:ln w="0"/>
              <a:solidFill>
                <a:srgbClr val="BB62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ooper Black" charset="0"/>
              <a:cs typeface="Cooper Black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z="1600" dirty="0">
                <a:ln w="0"/>
                <a:solidFill>
                  <a:srgbClr val="BB62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ooper Black" charset="0"/>
                <a:cs typeface="Cooper Black" charset="0"/>
              </a:rPr>
              <a:t>M</a:t>
            </a:r>
            <a:r>
              <a:rPr kumimoji="0" lang="en-US" altLang="en-US" sz="1600" i="0" u="none" strike="noStrike" normalizeH="0" baseline="0" dirty="0" smtClean="0">
                <a:ln w="0"/>
                <a:solidFill>
                  <a:srgbClr val="BB62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ooper Black" charset="0"/>
                <a:cs typeface="Cooper Black" charset="0"/>
              </a:rPr>
              <a:t>ake </a:t>
            </a:r>
            <a:r>
              <a:rPr kumimoji="0" lang="en-US" altLang="en-US" sz="1600" i="0" u="none" strike="noStrike" normalizeH="0" baseline="0" dirty="0">
                <a:ln w="0"/>
                <a:solidFill>
                  <a:srgbClr val="BB62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ooper Black" charset="0"/>
                <a:cs typeface="Cooper Black" charset="0"/>
              </a:rPr>
              <a:t>legitimate or binding by </a:t>
            </a:r>
            <a:r>
              <a:rPr kumimoji="0" lang="en-US" altLang="en-US" sz="1600" i="0" u="none" strike="noStrike" normalizeH="0" baseline="0" dirty="0" smtClean="0">
                <a:ln w="0"/>
                <a:solidFill>
                  <a:srgbClr val="BB62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ooper Black" charset="0"/>
                <a:cs typeface="Cooper Black" charset="0"/>
              </a:rPr>
              <a:t>religious sanction.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600" i="0" u="none" strike="noStrike" normalizeH="0" baseline="0" dirty="0" smtClean="0">
                <a:ln w="0"/>
                <a:solidFill>
                  <a:srgbClr val="BB62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ooper Black" charset="0"/>
                <a:cs typeface="Cooper Black" charset="0"/>
              </a:rPr>
              <a:t>Free </a:t>
            </a:r>
            <a:r>
              <a:rPr kumimoji="0" lang="en-US" altLang="en-US" sz="1600" i="0" u="none" strike="noStrike" normalizeH="0" baseline="0" dirty="0">
                <a:ln w="0"/>
                <a:solidFill>
                  <a:srgbClr val="BB62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ooper Black" charset="0"/>
                <a:cs typeface="Cooper Black" charset="0"/>
              </a:rPr>
              <a:t>from sin; </a:t>
            </a:r>
            <a:r>
              <a:rPr kumimoji="0" lang="en-US" altLang="en-US" sz="1600" i="0" u="none" strike="noStrike" normalizeH="0" baseline="0" dirty="0" smtClean="0">
                <a:ln w="0"/>
                <a:solidFill>
                  <a:srgbClr val="BB627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ooper Black" charset="0"/>
                <a:cs typeface="Cooper Black" charset="0"/>
              </a:rPr>
              <a:t>purify</a:t>
            </a:r>
            <a:endParaRPr kumimoji="0" lang="en-US" altLang="en-US" sz="1600" i="0" u="none" strike="noStrike" normalizeH="0" baseline="0" dirty="0">
              <a:ln w="0"/>
              <a:solidFill>
                <a:srgbClr val="BB627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Cooper Black" charset="0"/>
              <a:cs typeface="Cooper Black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solidFill>
                  <a:srgbClr val="F8829F"/>
                </a:solidFill>
              </a:ln>
              <a:solidFill>
                <a:srgbClr val="BBE5AC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060" y="409815"/>
            <a:ext cx="10472033" cy="1492132"/>
          </a:xfrm>
          <a:solidFill>
            <a:srgbClr val="FFEA6E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cap="none" dirty="0" smtClean="0">
                <a:ln w="28575">
                  <a:solidFill>
                    <a:schemeClr val="tx1"/>
                  </a:solidFill>
                </a:ln>
                <a:solidFill>
                  <a:srgbClr val="FF85A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Which day of the week do we observe the </a:t>
            </a:r>
            <a:r>
              <a:rPr lang="en-US" sz="4400" cap="none" dirty="0" smtClean="0">
                <a:ln w="28575">
                  <a:solidFill>
                    <a:schemeClr val="tx1"/>
                  </a:solidFill>
                </a:ln>
                <a:solidFill>
                  <a:srgbClr val="BBEBB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Sabbath</a:t>
            </a:r>
            <a:r>
              <a:rPr lang="en-US" sz="4800" cap="none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 </a:t>
            </a:r>
            <a:r>
              <a:rPr lang="en-US" sz="4800" cap="none" dirty="0" smtClean="0">
                <a:ln w="28575">
                  <a:solidFill>
                    <a:schemeClr val="tx1"/>
                  </a:solidFill>
                </a:ln>
                <a:solidFill>
                  <a:srgbClr val="FF85A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on? </a:t>
            </a:r>
            <a:endParaRPr lang="en-US" sz="4800" cap="none" dirty="0">
              <a:ln w="28575">
                <a:solidFill>
                  <a:schemeClr val="tx1"/>
                </a:solidFill>
              </a:ln>
              <a:solidFill>
                <a:srgbClr val="FF85A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oper Black" charset="0"/>
              <a:ea typeface="Cooper Black" charset="0"/>
              <a:cs typeface="Cooper Blac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7961" t="8003" r="17686" b="7662"/>
          <a:stretch/>
        </p:blipFill>
        <p:spPr>
          <a:xfrm>
            <a:off x="4191990" y="2363190"/>
            <a:ext cx="3906982" cy="39901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9753813" y="6488667"/>
            <a:ext cx="17722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Image from </a:t>
            </a:r>
            <a:r>
              <a:rPr lang="en-US" sz="1200" dirty="0" smtClean="0">
                <a:hlinkClick r:id="rId4"/>
              </a:rPr>
              <a:t>clipart library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78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954496" y="325988"/>
            <a:ext cx="8149900" cy="4115186"/>
          </a:xfrm>
          <a:solidFill>
            <a:srgbClr val="BBEBB1"/>
          </a:solidFill>
          <a:ln w="76200">
            <a:solidFill>
              <a:srgbClr val="FFC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75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500" b="1" dirty="0" smtClean="0">
              <a:ln w="38100">
                <a:solidFill>
                  <a:schemeClr val="bg1"/>
                </a:solidFill>
                <a:prstDash val="solid"/>
              </a:ln>
              <a:solidFill>
                <a:srgbClr val="DF748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charset="0"/>
              <a:ea typeface="Cooper Black" charset="0"/>
              <a:cs typeface="Cooper Black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0" b="1" dirty="0" smtClean="0">
                <a:ln w="38100">
                  <a:solidFill>
                    <a:srgbClr val="000000"/>
                  </a:solidFill>
                  <a:prstDash val="solid"/>
                </a:ln>
                <a:solidFill>
                  <a:srgbClr val="FF85A7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oper Black" charset="0"/>
                <a:ea typeface="Cooper Black" charset="0"/>
                <a:cs typeface="Cooper Black" charset="0"/>
              </a:rPr>
              <a:t>Sunday</a:t>
            </a:r>
            <a:endParaRPr lang="en-US" sz="11000" b="1" cap="none" spc="0" dirty="0">
              <a:ln w="38100">
                <a:solidFill>
                  <a:srgbClr val="000000"/>
                </a:solidFill>
                <a:prstDash val="solid"/>
              </a:ln>
              <a:solidFill>
                <a:srgbClr val="FF85A7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ooper Black" charset="0"/>
              <a:ea typeface="Cooper Black" charset="0"/>
              <a:cs typeface="Cooper Blac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60000">
            <a:off x="7695965" y="3268289"/>
            <a:ext cx="3219719" cy="3031322"/>
          </a:xfrm>
          <a:prstGeom prst="rect">
            <a:avLst/>
          </a:prstGeom>
          <a:ln w="57150">
            <a:solidFill>
              <a:srgbClr val="E8799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1306244" y="6425051"/>
            <a:ext cx="239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Image: </a:t>
            </a:r>
            <a:r>
              <a:rPr lang="en-US" sz="1400" dirty="0" smtClean="0">
                <a:hlinkClick r:id="rId4"/>
              </a:rPr>
              <a:t>Friend September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01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761" y="292551"/>
            <a:ext cx="4978605" cy="3287090"/>
          </a:xfrm>
          <a:solidFill>
            <a:srgbClr val="D4FFBD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200" b="1" cap="none" spc="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When Moses was on the earth, the Lord gave him some stone tablets. </a:t>
            </a:r>
            <a:endParaRPr lang="en-US" sz="4200" b="1" cap="none" spc="0" dirty="0">
              <a:ln>
                <a:solidFill>
                  <a:schemeClr val="tx1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582" y="4221090"/>
            <a:ext cx="10178322" cy="2636910"/>
          </a:xfrm>
          <a:solidFill>
            <a:srgbClr val="FFDB3B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smtClean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What was written on those </a:t>
            </a:r>
            <a:r>
              <a:rPr lang="en-US" sz="7200" smtClean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tablets?</a:t>
            </a:r>
          </a:p>
          <a:p>
            <a:pPr marL="0" indent="0" algn="ctr">
              <a:buNone/>
            </a:pPr>
            <a:endParaRPr lang="en-US" sz="7200" dirty="0">
              <a:ln w="38100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 rot="5400000">
            <a:off x="6064845" y="1254586"/>
            <a:ext cx="11141924" cy="40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old pictures047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" t="1961" r="3625" b="7691"/>
          <a:stretch/>
        </p:blipFill>
        <p:spPr bwMode="auto">
          <a:xfrm rot="5400000">
            <a:off x="6284888" y="1017430"/>
            <a:ext cx="4533363" cy="249850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1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271700"/>
            <a:ext cx="10178322" cy="2127116"/>
          </a:xfrm>
          <a:solidFill>
            <a:srgbClr val="FFE920"/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The Ten </a:t>
            </a:r>
            <a:br>
              <a:rPr lang="en-US" sz="6600" dirty="0" smtClean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</a:br>
            <a:r>
              <a:rPr lang="en-US" sz="6600" dirty="0" smtClean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Commandments</a:t>
            </a:r>
            <a:endParaRPr lang="en-US" sz="6600" dirty="0">
              <a:ln w="28575"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678" y="2696556"/>
            <a:ext cx="5688280" cy="3422496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800" dirty="0" smtClean="0">
              <a:ln>
                <a:solidFill>
                  <a:srgbClr val="FFC000"/>
                </a:solidFill>
              </a:ln>
              <a:latin typeface="Cooper Black" charset="0"/>
              <a:ea typeface="Cooper Black" charset="0"/>
              <a:cs typeface="Cooper Black" charset="0"/>
            </a:endParaRPr>
          </a:p>
          <a:p>
            <a:pPr>
              <a:buFont typeface="Courier New" charset="0"/>
              <a:buChar char="o"/>
            </a:pPr>
            <a:r>
              <a:rPr lang="en-US" sz="3600" dirty="0" smtClean="0">
                <a:ln w="12700">
                  <a:solidFill>
                    <a:schemeClr val="tx1"/>
                  </a:solidFill>
                </a:ln>
                <a:solidFill>
                  <a:srgbClr val="FF85A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 One of those commandments is found in </a:t>
            </a:r>
            <a:r>
              <a:rPr lang="en-US" sz="3600" dirty="0" smtClean="0">
                <a:ln w="1270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Exodus 20:8</a:t>
            </a:r>
            <a:r>
              <a:rPr lang="en-US" sz="3600" dirty="0" smtClean="0">
                <a:ln w="12700">
                  <a:solidFill>
                    <a:schemeClr val="tx1"/>
                  </a:solidFill>
                </a:ln>
                <a:solidFill>
                  <a:srgbClr val="FF85A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. Look up and read this scripture</a:t>
            </a:r>
            <a:r>
              <a:rPr lang="en-US" sz="3200" dirty="0" smtClean="0">
                <a:ln w="12700">
                  <a:solidFill>
                    <a:schemeClr val="tx1"/>
                  </a:solidFill>
                </a:ln>
                <a:solidFill>
                  <a:srgbClr val="FF85A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lang="en-US" sz="3200" dirty="0">
              <a:ln w="12700">
                <a:solidFill>
                  <a:schemeClr val="tx1"/>
                </a:solidFill>
              </a:ln>
              <a:solidFill>
                <a:srgbClr val="FF85A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90" t="5554" b="279"/>
          <a:stretch/>
        </p:blipFill>
        <p:spPr>
          <a:xfrm>
            <a:off x="7445828" y="2696555"/>
            <a:ext cx="3984172" cy="34224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01891" y="6225073"/>
            <a:ext cx="44572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Image from </a:t>
            </a:r>
            <a:r>
              <a:rPr lang="en-US" sz="1400" dirty="0" smtClean="0">
                <a:hlinkClick r:id="rId3"/>
              </a:rPr>
              <a:t>Susan Fitch Illustration and Design.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01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1959</TotalTime>
  <Words>150</Words>
  <Application>Microsoft Macintosh PowerPoint</Application>
  <PresentationFormat>Widescreen</PresentationFormat>
  <Paragraphs>32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Abadi MT Condensed Extra Bold</vt:lpstr>
      <vt:lpstr>Calibri</vt:lpstr>
      <vt:lpstr>Cooper Black</vt:lpstr>
      <vt:lpstr>Courier New</vt:lpstr>
      <vt:lpstr>Gill Sans MT</vt:lpstr>
      <vt:lpstr>Impact</vt:lpstr>
      <vt:lpstr>Arial</vt:lpstr>
      <vt:lpstr>Badge</vt:lpstr>
      <vt:lpstr>Keeping the Sabbath Day Holy is a Commandment</vt:lpstr>
      <vt:lpstr>What day of the week is missing on the Creation  Game chart? </vt:lpstr>
      <vt:lpstr>The 7th</vt:lpstr>
      <vt:lpstr> God sanctified the day and rested from his labors. </vt:lpstr>
      <vt:lpstr>Since the beginning of the world, one day a week  has been set apart as a sanctified day.   We call this day the Sabbath. </vt:lpstr>
      <vt:lpstr>Which day of the week do we observe the Sabbath on? </vt:lpstr>
      <vt:lpstr>PowerPoint Presentation</vt:lpstr>
      <vt:lpstr>When Moses was on the earth, the Lord gave him some stone tablets. </vt:lpstr>
      <vt:lpstr>The Ten  Commandments</vt:lpstr>
      <vt:lpstr> Remember the Sabbath Day  to keep it holy.  Exodus 20:8  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43</cp:revision>
  <dcterms:created xsi:type="dcterms:W3CDTF">2017-10-04T19:42:03Z</dcterms:created>
  <dcterms:modified xsi:type="dcterms:W3CDTF">2017-10-06T04:21:42Z</dcterms:modified>
</cp:coreProperties>
</file>